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8" r:id="rId6"/>
    <p:sldId id="555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6" r:id="rId2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2416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419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032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9480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519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372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649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242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355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64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12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77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365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486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45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322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92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18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2303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3.1. Сокращенная рабочая неделя</a:t>
            </a:r>
          </a:p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рабочей недели для работников, занятых на работах с вредными или опасными условиями труда,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не может быть более 36 часов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004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рабочей недели работников, занятых на работах с вредными или опасными условиями труда,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может быть увеличена до 40 часов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при соблюдении следующих условий одновременно: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в отраслевом (межотраслевом) соглашении условия о возможности такого увеличения рабочего времени и порядка, размера и условий выплаты денежной компенсации;</a:t>
            </a:r>
          </a:p>
        </p:txBody>
      </p:sp>
    </p:spTree>
    <p:extLst>
      <p:ext uri="{BB962C8B-B14F-4D97-AF65-F5344CB8AC3E}">
        <p14:creationId xmlns:p14="http://schemas.microsoft.com/office/powerpoint/2010/main" xmlns="" val="420029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в коллективном договоре условия о возможности такого увеличения рабочего времени и порядка, размера и условий выплаты денежной компенсации;</a:t>
            </a:r>
          </a:p>
          <a:p>
            <a:pPr indent="324000" algn="just">
              <a:lnSpc>
                <a:spcPct val="150000"/>
              </a:lnSpc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Коллективный договор должен быть заключен с конкретным работодателем. При отсутствии коллективного договора указанное условие не применяется.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508814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711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3.1. Сокращенная рабочая неделя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письменного согласия работника на увеличение продолжительности рабочей недели.</a:t>
            </a:r>
          </a:p>
          <a:p>
            <a:pPr indent="324000" algn="just">
              <a:lnSpc>
                <a:spcPct val="130000"/>
              </a:lnSpc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При отсутствии письменного согласия работника увеличение продолжительности рабочей недели незаконно;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в трудовом договоре (дополнительном соглашении к трудовому договору) с работником сведений о размере, порядке и условиях выплаты денежной компенсации за работу при увеличении продолжительности рабочей недели.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64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226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3.2. Сокращенный рабочий день</a:t>
            </a:r>
          </a:p>
          <a:p>
            <a:pPr algn="just">
              <a:lnSpc>
                <a:spcPct val="200000"/>
              </a:lnSpc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рабочего дня (смены) при сокращенном рабочем времени должна составлять не более:</a:t>
            </a:r>
          </a:p>
          <a:p>
            <a:pPr marL="342900" indent="-342900" algn="just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8 часов при 36-часовой рабочей неделе;</a:t>
            </a:r>
          </a:p>
          <a:p>
            <a:pPr marL="342900" indent="-342900" algn="just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6 часов - при 30-часовой рабочей неделе и менее.</a:t>
            </a:r>
          </a:p>
        </p:txBody>
      </p:sp>
    </p:spTree>
    <p:extLst>
      <p:ext uri="{BB962C8B-B14F-4D97-AF65-F5344CB8AC3E}">
        <p14:creationId xmlns:p14="http://schemas.microsoft.com/office/powerpoint/2010/main" xmlns="" val="1871778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3.2. Сокращенный рабочий день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Работнику может быть увеличена продолжительность рабочего дня (рабочей смены) при соблюдении одновременно следующих условий: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в отраслевом (межотраслевом) соглашении условия о возможности увеличения рабочего дня (смены);</a:t>
            </a:r>
          </a:p>
        </p:txBody>
      </p:sp>
    </p:spTree>
    <p:extLst>
      <p:ext uri="{BB962C8B-B14F-4D97-AF65-F5344CB8AC3E}">
        <p14:creationId xmlns:p14="http://schemas.microsoft.com/office/powerpoint/2010/main" xmlns="" val="180297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3.2. Сокращенный рабочий день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Работнику может быть увеличена продолжительность рабочего дня (рабочей смены) при соблюдении одновременно следующих условий: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в коллективном договоре условия о возможности увеличения продолжительности рабочего дня (смены).</a:t>
            </a:r>
          </a:p>
          <a:p>
            <a:pPr indent="324000" algn="just">
              <a:lnSpc>
                <a:spcPct val="13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Коллективный договор должен быть заключен с конкретным работодателем. При отсутствии коллективного договора указанное условие не применяется;</a:t>
            </a:r>
          </a:p>
        </p:txBody>
      </p:sp>
    </p:spTree>
    <p:extLst>
      <p:ext uri="{BB962C8B-B14F-4D97-AF65-F5344CB8AC3E}">
        <p14:creationId xmlns:p14="http://schemas.microsoft.com/office/powerpoint/2010/main" xmlns="" val="3859675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01368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3. Сокращенное рабочее время для работников, занятых на работах с вредными условиями труда 3 или 4 степени или опасными условиями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00435"/>
            <a:ext cx="9169400" cy="357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3.2. Сокращенный рабочий день</a:t>
            </a:r>
          </a:p>
          <a:p>
            <a:pPr indent="-34290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Работнику может быть увеличена продолжительность рабочего дня (рабочей смены) при соблюдении одновременно следующих условий:</a:t>
            </a:r>
          </a:p>
          <a:p>
            <a:pPr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наличие письменного согласия работника на увеличение продолжительности рабочей дня (смены).</a:t>
            </a:r>
          </a:p>
          <a:p>
            <a:pPr indent="324000" algn="just">
              <a:lnSpc>
                <a:spcPct val="110000"/>
              </a:lnSpc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При отсутствии письменного согласия работника увеличение продолжительности рабочего дня (смены) незаконно;</a:t>
            </a:r>
          </a:p>
          <a:p>
            <a:pPr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соблюдение предельной продолжительности рабочей недели (36 часов и 40 часов соответственно).</a:t>
            </a:r>
          </a:p>
        </p:txBody>
      </p:sp>
    </p:spTree>
    <p:extLst>
      <p:ext uri="{BB962C8B-B14F-4D97-AF65-F5344CB8AC3E}">
        <p14:creationId xmlns:p14="http://schemas.microsoft.com/office/powerpoint/2010/main" xmlns="" val="2169650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629445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4. Сокращенное рабочее время для медицинских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785959"/>
            <a:ext cx="9169400" cy="391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4.1. Сокращенная рабочая неделя</a:t>
            </a:r>
          </a:p>
          <a:p>
            <a:pPr indent="-342900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Отдельным категориям медицинских работников, в зависимости от специальности и должности, устанавливается сокращенная продолжительность рабочего времени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менее 39 часов в неделю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 Перечень должностей и работ, при которых медицинским работникам устанавливается сокращенное рабочее время, утвержден постановлением Правительства Российской Федерации от 14.02.2003 N 101 и Приказом Минздрава РФ N 225, Министра обороны РФ N 194, МВД РФ N 363, Минюста РФ N 126, Минобразования РФ N 2330, Минсельхоза РФ N 777, ФПС РФ N 292 от 30.05.2003.</a:t>
            </a:r>
          </a:p>
        </p:txBody>
      </p:sp>
    </p:spTree>
    <p:extLst>
      <p:ext uri="{BB962C8B-B14F-4D97-AF65-F5344CB8AC3E}">
        <p14:creationId xmlns:p14="http://schemas.microsoft.com/office/powerpoint/2010/main" xmlns="" val="1273064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629445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4. Сокращенное рабочее время для медицинских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785959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4.1.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Приказ Минздрава РФ N 225, Министра обороны РФ N 194, МВД РФ N 363, Минюста РФ N 126, Минобразования РФ N 2330, Минсельхоза РФ N 777, ФПС РФ N 292 от 30.05.2003 применяется только при условии выявления на указанных в нем рабочих местах вредных условий труда по результатам специальной оценки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486622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3646150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сокращенного рабочего времени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- установление сокращенной (по сравнению с нормальной продолжительностью рабочего времени) рабочей недели и сокращенного рабочего дня (смены)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при сохранении или увеличении оплаты труда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по сравнению с оплатой за работу при нормальной продолжительности рабочего времени.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629445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5. Сокращенное рабочее время для педагогических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785959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5.1.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Педагогический работник вправе требовать установления ему сокращенного рабочего времени -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не более 36 часов в неделю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  <a:p>
            <a:pPr indent="324000"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В зависимости от должности и специальности, а также специфики труда педагогическим работникам устанавливается рабочее время менее 36 часов в неделю. Соответствующий Перечень утвержден приказом Минобрнауки России от 22.12.2014 N 1601.</a:t>
            </a:r>
          </a:p>
        </p:txBody>
      </p:sp>
    </p:spTree>
    <p:extLst>
      <p:ext uri="{BB962C8B-B14F-4D97-AF65-F5344CB8AC3E}">
        <p14:creationId xmlns:p14="http://schemas.microsoft.com/office/powerpoint/2010/main" xmlns="" val="1242044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678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Сокращенное рабочее время (ст. 92 ТК РФ) устанавливается для: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840238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несовершеннолетних работников;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работников, являющихся инвалидами I или II группы;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работников, занятых на работах с вредными условиями труда 3 или 4 степени или опасными условиями труда, которые должны быть подтверждены результатами специальной оценки условий труда;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педагогических работников;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медицинских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348962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1. Сокращенное рабочее время для несовершеннолетних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291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1.1. Сокращенная рабочая неделя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сокращенной рабочей недели для несовершеннолетних работников должна быть не более: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- 24 часов - для работников, не достигших возраста 16 лет;</a:t>
            </a:r>
          </a:p>
          <a:p>
            <a:pPr algn="just">
              <a:lnSpc>
                <a:spcPct val="20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- 35 часов - для работников в возрасте от 16 до 18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3515395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1. Сокращенное рабочее время для несовершеннолетних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Если несовершеннолетние работники обучаются в образовательных учреждениях и в свободное от учебы время работают в течение учебного года, то продолжительность работы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 не может превышать половины от установленных норм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(ч. 4 ст. 92 ТК РФ):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- 12 часов в неделю - для работников, не достигших возраста 16 лет;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- 17,5 часов - для работников в возрасте от 16 до 18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470907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1. Сокращенное рабочее время для несовершеннолетних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1.1. Сокращенная рабочая неделя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вправе потребовать предоставления ему справки из учебного заведения о прохождении работником обучения.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В период каникул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несовершеннолетние работники, обучающиеся в образовательных учреждениях, вправе отрабатывать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полный срок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сокращенной рабочей недели (24 или 35 часов соответственно).</a:t>
            </a:r>
          </a:p>
        </p:txBody>
      </p:sp>
    </p:spTree>
    <p:extLst>
      <p:ext uri="{BB962C8B-B14F-4D97-AF65-F5344CB8AC3E}">
        <p14:creationId xmlns:p14="http://schemas.microsoft.com/office/powerpoint/2010/main" xmlns="" val="420227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1. Сокращенное рабочее время для несовершеннолетних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1.2. Сокращенный рабочий день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рабочего дня (смены) для несовершеннолетних может быть не более: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- 4 часов - для работников в возрасте 14 до 15 лет;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- 5 часов - для работников в возрасте от 15 до 16 лет;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- 7 часов - для работников в возрасте от 16 до 18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538182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1. Сокращенное рабочее время для несовершеннолетних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1.2. Сокращенный рабочий день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несовершеннолетних работников, совмещающих получение образования по общеобразовательным программам или программам среднего профессионального образования, с работой в свободное от учебы время, в течение учебного года, продолжительность рабочей смены может быть не более: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- 2,5 часов - для работников в возрасте от 14 до 16 лет;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- 4 часов - для работников в возрасте от 16 до 18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3414391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817127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2. Сокращенное рабочее время для работников, являющихся инвалидами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Сокращенное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1903874"/>
            <a:ext cx="9169400" cy="3711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2.1. Сокращенная рабочая неделя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рабочей недели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для инвалидов I или II группы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инвалидности должна составлять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не более 35 часов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рабочего дня (смены) инвалидов I или II группы устанавливается на основании медицинского заключения (индивидуальной программы реабилитации).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Оплата труда инвалидов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, которым установлено сокращенное рабочее время, должна производиться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как за работу в режиме нормального рабочего времени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(40 часов в неделю).</a:t>
            </a:r>
          </a:p>
        </p:txBody>
      </p:sp>
    </p:spTree>
    <p:extLst>
      <p:ext uri="{BB962C8B-B14F-4D97-AF65-F5344CB8AC3E}">
        <p14:creationId xmlns:p14="http://schemas.microsoft.com/office/powerpoint/2010/main" xmlns="" val="1562506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1715</TotalTime>
  <Words>1671</Words>
  <Application>Microsoft Office PowerPoint</Application>
  <PresentationFormat>Произвольный</PresentationFormat>
  <Paragraphs>166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Научная литература 16 х 9</vt:lpstr>
      <vt:lpstr>Руководство по соблюдению обязательных требований трудового законодательства часть 18 по материалам приказа роструда от 11 ноября 2022 года № 253 </vt:lpstr>
      <vt:lpstr>Режим сокращенного рабочего времени - установление сокращенной (по сравнению с нормальной продолжительностью рабочего времени) рабочей недели и сокращенного рабочего дня (смены) при сохранении или увеличении оплаты труда по сравнению с оплатой за работу при нормальной продолжительности рабочего времени.</vt:lpstr>
      <vt:lpstr>Сокращенное рабочее время (ст. 92 ТК РФ) устанавливается для:</vt:lpstr>
      <vt:lpstr>1. Сокращенное рабочее время для несовершеннолетних работников</vt:lpstr>
      <vt:lpstr>1. Сокращенное рабочее время для несовершеннолетних работников</vt:lpstr>
      <vt:lpstr>1. Сокращенное рабочее время для несовершеннолетних работников</vt:lpstr>
      <vt:lpstr>1. Сокращенное рабочее время для несовершеннолетних работников</vt:lpstr>
      <vt:lpstr>1. Сокращенное рабочее время для несовершеннолетних работников</vt:lpstr>
      <vt:lpstr>2. Сокращенное рабочее время для работников, являющихся инвалидами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3. Сокращенное рабочее время для работников, занятых на работах с вредными условиями труда 3 или 4 степени или опасными условиями труда</vt:lpstr>
      <vt:lpstr>4. Сокращенное рабочее время для медицинских работников</vt:lpstr>
      <vt:lpstr>4. Сокращенное рабочее время для медицинских работников</vt:lpstr>
      <vt:lpstr>5. Сокращенное рабочее время для педагогических работников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163</cp:revision>
  <dcterms:created xsi:type="dcterms:W3CDTF">2023-12-01T10:22:53Z</dcterms:created>
  <dcterms:modified xsi:type="dcterms:W3CDTF">2024-03-04T07:26:03Z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